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79" r:id="rId5"/>
    <p:sldId id="280" r:id="rId6"/>
    <p:sldId id="262" r:id="rId7"/>
    <p:sldId id="301" r:id="rId8"/>
    <p:sldId id="293" r:id="rId9"/>
    <p:sldId id="299" r:id="rId10"/>
    <p:sldId id="294" r:id="rId11"/>
    <p:sldId id="259" r:id="rId12"/>
    <p:sldId id="302" r:id="rId13"/>
    <p:sldId id="341" r:id="rId14"/>
    <p:sldId id="371" r:id="rId15"/>
    <p:sldId id="310" r:id="rId16"/>
    <p:sldId id="352" r:id="rId17"/>
    <p:sldId id="315" r:id="rId18"/>
    <p:sldId id="384" r:id="rId19"/>
    <p:sldId id="316" r:id="rId20"/>
    <p:sldId id="383" r:id="rId21"/>
    <p:sldId id="318" r:id="rId22"/>
    <p:sldId id="325" r:id="rId23"/>
    <p:sldId id="363" r:id="rId24"/>
    <p:sldId id="362" r:id="rId25"/>
    <p:sldId id="331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740969824@qq.com" initials="7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20B3A1"/>
    <a:srgbClr val="D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6314" autoAdjust="0"/>
  </p:normalViewPr>
  <p:slideViewPr>
    <p:cSldViewPr snapToGrid="0" showGuides="1">
      <p:cViewPr varScale="1">
        <p:scale>
          <a:sx n="86" d="100"/>
          <a:sy n="86" d="100"/>
        </p:scale>
        <p:origin x="1613" y="67"/>
      </p:cViewPr>
      <p:guideLst>
        <p:guide orient="horz" pos="1226"/>
        <p:guide pos="28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488494" y="540735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165508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184354" y="538703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7488494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圆角矩形 7"/>
          <p:cNvSpPr/>
          <p:nvPr userDrawn="1"/>
        </p:nvSpPr>
        <p:spPr>
          <a:xfrm>
            <a:off x="302342" y="374650"/>
            <a:ext cx="8536858" cy="6169025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6" name="图片 15" descr="徽标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6" y="623231"/>
            <a:ext cx="1152147" cy="8141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488494" y="540735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165508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184354" y="538703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7488494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圆角矩形 7"/>
          <p:cNvSpPr/>
          <p:nvPr userDrawn="1"/>
        </p:nvSpPr>
        <p:spPr>
          <a:xfrm>
            <a:off x="302342" y="374650"/>
            <a:ext cx="8536858" cy="6169025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6" name="图片 15" descr="徽标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6" y="623231"/>
            <a:ext cx="1152147" cy="8141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docs.microsoft.com/en-us/windows/win32/api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439190" y="1888924"/>
            <a:ext cx="648055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程序设计专题</a:t>
            </a:r>
            <a:endParaRPr lang="zh-CN" altLang="en-US" sz="4400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79202" y="3875167"/>
            <a:ext cx="500052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指导老师：陈建海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52553" y="2943601"/>
            <a:ext cx="506560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黄金矿工项目展示</a:t>
            </a:r>
            <a:endParaRPr lang="zh-CN" altLang="en-US" sz="2800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0829" y="4835408"/>
            <a:ext cx="6268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小组成员：沈加航，李湘，庄毅非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185920" y="5620385"/>
            <a:ext cx="119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2021.6.13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20060" y="5252085"/>
            <a:ext cx="2125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总代码行数</a:t>
            </a:r>
            <a:r>
              <a:rPr lang="en-US" altLang="zh-CN"/>
              <a:t>:2316</a:t>
            </a:r>
            <a:r>
              <a:rPr lang="zh-CN" altLang="en-US"/>
              <a:t>行</a:t>
            </a:r>
            <a:endParaRPr lang="zh-CN" altLang="en-US"/>
          </a:p>
        </p:txBody>
      </p:sp>
      <p:pic>
        <p:nvPicPr>
          <p:cNvPr id="7" name="图片 6" descr="inde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" y="2641600"/>
            <a:ext cx="2724785" cy="2192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28557" y="1899260"/>
            <a:ext cx="31521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部分数据结构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数据结构介绍</a:t>
            </a: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2485" y="1128395"/>
            <a:ext cx="5043805" cy="1631950"/>
            <a:chOff x="6066" y="974"/>
            <a:chExt cx="7943" cy="257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66" y="983"/>
              <a:ext cx="2268" cy="256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4" y="983"/>
              <a:ext cx="2625" cy="25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59" y="974"/>
              <a:ext cx="3051" cy="257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3636645"/>
            <a:ext cx="4203700" cy="17399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80745" y="1548130"/>
            <a:ext cx="12141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  <a:sym typeface="+mn-ea"/>
              </a:rPr>
              <a:t>Data Structure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3416935" y="306705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矿物相关枚举类型和结构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77895" y="571563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矿物存储双向链表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28557" y="1899260"/>
            <a:ext cx="31521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部分数据结构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数据结构介绍</a:t>
            </a: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" y="2446020"/>
            <a:ext cx="3602355" cy="2438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15" y="2477770"/>
            <a:ext cx="3302635" cy="2406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3450" y="1543685"/>
            <a:ext cx="12141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  <a:sym typeface="+mn-ea"/>
              </a:rPr>
              <a:t>Data Structure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3260090" y="536892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文件相关数据结构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1705" y="5829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文件模块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38985" y="679450"/>
            <a:ext cx="47440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主要由</a:t>
            </a:r>
            <a:r>
              <a:rPr lang="en-US" altLang="zh-CN"/>
              <a:t>save/loadRank() save/loadGame()</a:t>
            </a:r>
            <a:r>
              <a:rPr lang="zh-CN" altLang="en-US"/>
              <a:t>组成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565" y="1321435"/>
            <a:ext cx="3606165" cy="42151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174750"/>
            <a:ext cx="4533265" cy="4918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3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98690" y="3586333"/>
            <a:ext cx="6094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Manual for project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5339" y="2672858"/>
            <a:ext cx="4042484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指南</a:t>
            </a:r>
            <a:endParaRPr lang="zh-CN" altLang="en-US" sz="3300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9595" y="729843"/>
            <a:ext cx="2388617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程序</a:t>
            </a:r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使用指南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9805" y="1143774"/>
            <a:ext cx="246978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  <a:sym typeface="+mn-ea"/>
              </a:rPr>
              <a:t>Manual for project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98395" y="599440"/>
            <a:ext cx="3909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下面我们将通过录制的视频向大家介绍游戏的具体内容和玩法</a:t>
            </a:r>
            <a:endParaRPr lang="zh-CN" altLang="en-US"/>
          </a:p>
        </p:txBody>
      </p:sp>
      <p:pic>
        <p:nvPicPr>
          <p:cNvPr id="3" name="goldMinerVide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635"/>
            <a:ext cx="9144000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4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91782" y="3605383"/>
            <a:ext cx="613134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Debug and optimization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05339" y="2672858"/>
            <a:ext cx="4042484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项目维护</a:t>
            </a:r>
            <a:endParaRPr lang="zh-CN" altLang="en-US" sz="3300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78485" y="771118"/>
            <a:ext cx="2388617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项目维护</a:t>
            </a:r>
            <a:endParaRPr lang="en-US" altLang="zh-CN" sz="21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2869" y="1082030"/>
            <a:ext cx="2469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Debug and optimization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-289508" y="1488159"/>
            <a:ext cx="31521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代码规范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76045" y="2235200"/>
            <a:ext cx="67741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en-US" altLang="zh-CN"/>
              <a:t>1.</a:t>
            </a:r>
            <a:r>
              <a:rPr lang="zh-CN" altLang="en-US"/>
              <a:t>统一使用小驼峰命名法编写各个模块。</a:t>
            </a:r>
            <a:endParaRPr lang="zh-CN" altLang="en-US"/>
          </a:p>
          <a:p>
            <a:pPr fontAlgn="auto">
              <a:lnSpc>
                <a:spcPct val="200000"/>
              </a:lnSpc>
            </a:pPr>
            <a:r>
              <a:rPr lang="en-US" altLang="zh-CN"/>
              <a:t>2.</a:t>
            </a:r>
            <a:r>
              <a:rPr lang="zh-CN" altLang="en-US"/>
              <a:t>统一使用</a:t>
            </a:r>
            <a:r>
              <a:rPr lang="en-US" altLang="zh-CN"/>
              <a:t>GBK</a:t>
            </a:r>
            <a:r>
              <a:rPr lang="zh-CN" altLang="en-US"/>
              <a:t>编码格式。</a:t>
            </a:r>
            <a:endParaRPr lang="zh-CN" altLang="en-US"/>
          </a:p>
          <a:p>
            <a:pPr fontAlgn="auto">
              <a:lnSpc>
                <a:spcPct val="200000"/>
              </a:lnSpc>
            </a:pPr>
            <a:r>
              <a:rPr lang="en-US" altLang="zh-CN"/>
              <a:t>3.</a:t>
            </a:r>
            <a:r>
              <a:rPr lang="zh-CN" altLang="en-US"/>
              <a:t>在头文件中添加详细的函数注释，便于他人理解调用相关函数。</a:t>
            </a:r>
            <a:endParaRPr lang="zh-CN" altLang="en-US"/>
          </a:p>
          <a:p>
            <a:pPr fontAlgn="auto">
              <a:lnSpc>
                <a:spcPct val="200000"/>
              </a:lnSpc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71118"/>
            <a:ext cx="2388617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项目维护</a:t>
            </a:r>
            <a:endParaRPr lang="en-US" altLang="zh-CN" sz="21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Debug and optimization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2192655"/>
            <a:ext cx="7011035" cy="794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2993390"/>
            <a:ext cx="8597900" cy="7175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" y="3761740"/>
            <a:ext cx="8598535" cy="7086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470400"/>
            <a:ext cx="10405745" cy="1522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71118"/>
            <a:ext cx="2388617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项目维护</a:t>
            </a:r>
            <a:endParaRPr lang="en-US" altLang="zh-CN" sz="21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Debug and optimization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Snipaste_2021-06-22_20-34-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" y="1948815"/>
            <a:ext cx="6363970" cy="445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164205" y="6256020"/>
            <a:ext cx="309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群里关于一个</a:t>
            </a:r>
            <a:r>
              <a:rPr lang="en-US" altLang="zh-CN"/>
              <a:t>bug</a:t>
            </a:r>
            <a:r>
              <a:rPr lang="zh-CN" altLang="en-US"/>
              <a:t>修复的讨论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78485" y="771118"/>
            <a:ext cx="2388617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项目维护</a:t>
            </a:r>
            <a:endParaRPr lang="en-US" altLang="zh-CN" sz="21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2869" y="1082030"/>
            <a:ext cx="2469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Debug and optimization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Snipaste_2021-06-13_20-11-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2580" y="523875"/>
            <a:ext cx="3774440" cy="57321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-289508" y="1488159"/>
            <a:ext cx="31521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7009" y="119510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Start-up and management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27159" y="2253326"/>
            <a:ext cx="24371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Project overall structure 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39859" y="3362631"/>
            <a:ext cx="19545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Manual for project 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39859" y="4506677"/>
            <a:ext cx="24498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Debug and optimization 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34309" y="74659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项目启动与管理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14459" y="1843722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项目总体结构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27159" y="2948687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程序使用指南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27159" y="4054751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项目维护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52568" y="603241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3680" y="233680"/>
            <a:ext cx="2342573" cy="6390639"/>
          </a:xfrm>
          <a:prstGeom prst="rect">
            <a:avLst/>
          </a:prstGeom>
          <a:solidFill>
            <a:srgbClr val="034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832718" y="1706693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45418" y="2814819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845418" y="3924044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3597" y="2591905"/>
            <a:ext cx="6719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27159" y="5612530"/>
            <a:ext cx="1071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614459" y="5160604"/>
            <a:ext cx="894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总结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32718" y="5029897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5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109366" y="3605383"/>
            <a:ext cx="613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Summary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5339" y="2672858"/>
            <a:ext cx="4042484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3300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4019" y="1455229"/>
            <a:ext cx="39651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项目开发总结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7310" y="2033195"/>
            <a:ext cx="7996274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ts val="3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参考书籍：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3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《C语言编程的科学和艺术》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3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Programming reference for the Win32 API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62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8485" y="771118"/>
            <a:ext cx="2388617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11124" y="1087252"/>
            <a:ext cx="246978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71118"/>
            <a:ext cx="2388617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11124" y="1087252"/>
            <a:ext cx="246978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4019" y="1455229"/>
            <a:ext cx="39651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项目开发总结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62960" y="2706370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9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panose="020B0300000000000000" charset="-122"/>
                <a:ea typeface="Hiragino Sans GB W3" panose="020B0300000000000000" charset="-122"/>
              </a:rPr>
              <a:t>总结</a:t>
            </a:r>
            <a:endParaRPr lang="zh-CN" altLang="en-US" sz="9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39195" y="2417739"/>
            <a:ext cx="5065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感谢您的聆听！</a:t>
            </a:r>
            <a:endParaRPr lang="zh-CN" altLang="en-US" sz="36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051197" y="3940663"/>
            <a:ext cx="10416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39196" y="3167575"/>
            <a:ext cx="50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1C488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 You</a:t>
            </a:r>
            <a:endParaRPr lang="zh-CN" altLang="en-US" sz="2800" dirty="0">
              <a:solidFill>
                <a:srgbClr val="1C488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84819" y="4402769"/>
            <a:ext cx="4714043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汇报人：庄毅非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1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项目启动与管理</a:t>
            </a:r>
            <a:endParaRPr lang="zh-CN" altLang="en-US" sz="3300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05339" y="3584977"/>
            <a:ext cx="472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Start-up and management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2739" y="1164695"/>
            <a:ext cx="212958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2530" y="1520772"/>
            <a:ext cx="206016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Topic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85894" y="886040"/>
            <a:ext cx="306649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项目：黄金矿工小游戏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2195830" y="1520825"/>
            <a:ext cx="5953125" cy="4541011"/>
            <a:chOff x="4447" y="5123"/>
            <a:chExt cx="4810" cy="4334"/>
          </a:xfrm>
        </p:grpSpPr>
        <p:sp>
          <p:nvSpPr>
            <p:cNvPr id="13" name="文本框 12"/>
            <p:cNvSpPr txBox="1"/>
            <p:nvPr/>
          </p:nvSpPr>
          <p:spPr>
            <a:xfrm>
              <a:off x="6336" y="9105"/>
              <a:ext cx="2811" cy="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/>
                <a:t>小组会议商讨</a:t>
              </a:r>
              <a:endParaRPr lang="zh-CN" altLang="en-US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47" y="5123"/>
              <a:ext cx="4810" cy="386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28557" y="1899260"/>
            <a:ext cx="31521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多文件组成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数据结构介绍</a:t>
            </a: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7310" y="1008380"/>
            <a:ext cx="4565650" cy="55797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1065" y="1548130"/>
            <a:ext cx="12141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  <a:sym typeface="+mn-ea"/>
              </a:rPr>
              <a:t>Data Structure</a:t>
            </a:r>
            <a:endParaRPr lang="zh-CN" altLang="en-US" sz="1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60" y="1485900"/>
            <a:ext cx="5866765" cy="51238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4190" y="2584450"/>
            <a:ext cx="25514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我们以多文件的形式组织源文件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35000" y="3989070"/>
            <a:ext cx="8096885" cy="1874520"/>
            <a:chOff x="-195" y="6735"/>
            <a:chExt cx="12751" cy="2952"/>
          </a:xfrm>
        </p:grpSpPr>
        <p:sp>
          <p:nvSpPr>
            <p:cNvPr id="22" name="文本框 21"/>
            <p:cNvSpPr txBox="1"/>
            <p:nvPr/>
          </p:nvSpPr>
          <p:spPr>
            <a:xfrm>
              <a:off x="-195" y="6735"/>
              <a:ext cx="4964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协作工具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27" y="7310"/>
              <a:ext cx="1122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zh-CN" altLang="en-US" dirty="0">
                  <a:sym typeface="+mn-ea"/>
                </a:rPr>
                <a:t>代码合作开发：</a:t>
              </a:r>
              <a:r>
                <a:rPr lang="en-US" altLang="zh-CN" dirty="0">
                  <a:sym typeface="+mn-ea"/>
                </a:rPr>
                <a:t>GitHub</a:t>
              </a:r>
              <a:endParaRPr lang="en-US" altLang="zh-CN" dirty="0"/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zh-CN" altLang="en-US" dirty="0"/>
                <a:t>小组交流沟通：</a:t>
              </a:r>
              <a:r>
                <a:rPr lang="en-US" altLang="zh-CN" dirty="0"/>
                <a:t>QQ</a:t>
              </a:r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288" y="8601"/>
              <a:ext cx="11268" cy="1086"/>
              <a:chOff x="1406" y="7338"/>
              <a:chExt cx="11268" cy="108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852" y="7563"/>
                <a:ext cx="1248" cy="636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57" y="7338"/>
                <a:ext cx="2831" cy="1086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1406" y="7562"/>
                <a:ext cx="11268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团队合作工具</a:t>
                </a:r>
                <a:r>
                  <a:rPr lang="en-US" altLang="zh-CN" dirty="0"/>
                  <a:t>=</a:t>
                </a:r>
                <a:endParaRPr lang="zh-CN" altLang="en-US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074" y="7504"/>
                <a:ext cx="755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+</a:t>
                </a:r>
                <a:endParaRPr lang="zh-CN" altLang="en-US" sz="2800" dirty="0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791845" y="1814195"/>
            <a:ext cx="7720965" cy="1991360"/>
            <a:chOff x="1113" y="7037"/>
            <a:chExt cx="12159" cy="3136"/>
          </a:xfrm>
        </p:grpSpPr>
        <p:grpSp>
          <p:nvGrpSpPr>
            <p:cNvPr id="38" name="组合 37"/>
            <p:cNvGrpSpPr/>
            <p:nvPr/>
          </p:nvGrpSpPr>
          <p:grpSpPr>
            <a:xfrm>
              <a:off x="10410" y="7957"/>
              <a:ext cx="2862" cy="2087"/>
              <a:chOff x="1009073" y="2979074"/>
              <a:chExt cx="1817624" cy="2224104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009073" y="2979074"/>
                <a:ext cx="1782694" cy="22241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044050" y="3115376"/>
                <a:ext cx="1782647" cy="501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r">
                  <a:defRPr>
                    <a:solidFill>
                      <a:schemeClr val="bg1"/>
                    </a:solidFill>
                    <a:effectLst>
                      <a:outerShdw blurRad="152400" dist="50800" dir="5400000" algn="ctr" rotWithShape="0">
                        <a:schemeClr val="tx1"/>
                      </a:outerShdw>
                    </a:effectLst>
                    <a:latin typeface="FZZhengHeiS-DB-GB" panose="02000000000000000000" pitchFamily="2" charset="0"/>
                    <a:ea typeface="FZZhengHeiS-DB-GB" panose="02000000000000000000" pitchFamily="2" charset="0"/>
                  </a:defRPr>
                </a:lvl1pPr>
              </a:lstStyle>
              <a:p>
                <a:pPr algn="l"/>
                <a:r>
                  <a:rPr lang="zh-CN" altLang="en-US" sz="1350" dirty="0">
                    <a:solidFill>
                      <a:srgbClr val="1C4885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庄毅非</a:t>
                </a:r>
                <a:endPara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13" y="7037"/>
              <a:ext cx="12159" cy="3136"/>
              <a:chOff x="142" y="3025"/>
              <a:chExt cx="12159" cy="3136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42" y="3025"/>
                <a:ext cx="496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4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小组分工</a:t>
                </a:r>
                <a:endPara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557" y="4017"/>
                <a:ext cx="2862" cy="2144"/>
                <a:chOff x="1009073" y="2979074"/>
                <a:chExt cx="1817624" cy="2284849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1009073" y="2979074"/>
                  <a:ext cx="1782694" cy="22848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1044050" y="3121770"/>
                  <a:ext cx="1782647" cy="850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r">
                    <a:defRPr>
                      <a:solidFill>
                        <a:schemeClr val="bg1"/>
                      </a:solidFill>
                      <a:effectLst>
                        <a:outerShdw blurRad="152400" dist="50800" dir="5400000" algn="ctr" rotWithShape="0">
                          <a:schemeClr val="tx1"/>
                        </a:outerShdw>
                      </a:effectLst>
                      <a:latin typeface="FZZhengHeiS-DB-GB" panose="02000000000000000000" pitchFamily="2" charset="0"/>
                      <a:ea typeface="FZZhengHeiS-DB-GB" panose="02000000000000000000" pitchFamily="2" charset="0"/>
                    </a:defRPr>
                  </a:lvl1pPr>
                </a:lstStyle>
                <a:p>
                  <a:pPr algn="l"/>
                  <a:r>
                    <a:rPr lang="zh-CN" altLang="en-US" sz="1350" dirty="0">
                      <a:solidFill>
                        <a:srgbClr val="1C4885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沈嘉航（组长）</a:t>
                  </a:r>
                  <a:endParaRPr lang="zh-CN" altLang="en-US" sz="1350" dirty="0">
                    <a:solidFill>
                      <a:srgbClr val="1C4885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l"/>
                  <a:endParaRPr lang="zh-CN" altLang="en-US" sz="1350" dirty="0">
                    <a:solidFill>
                      <a:srgbClr val="1C4885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1491" y="3755"/>
                <a:ext cx="1121" cy="237"/>
              </a:xfrm>
              <a:prstGeom prst="rect">
                <a:avLst/>
              </a:prstGeom>
              <a:solidFill>
                <a:srgbClr val="1C48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5284" y="4017"/>
                <a:ext cx="2862" cy="2036"/>
                <a:chOff x="1009073" y="2979074"/>
                <a:chExt cx="1817624" cy="2169754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1009073" y="2979074"/>
                  <a:ext cx="1782694" cy="216975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1044050" y="3106850"/>
                  <a:ext cx="1782647" cy="501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r">
                    <a:defRPr>
                      <a:solidFill>
                        <a:schemeClr val="bg1"/>
                      </a:solidFill>
                      <a:effectLst>
                        <a:outerShdw blurRad="152400" dist="50800" dir="5400000" algn="ctr" rotWithShape="0">
                          <a:schemeClr val="tx1"/>
                        </a:outerShdw>
                      </a:effectLst>
                      <a:latin typeface="FZZhengHeiS-DB-GB" panose="02000000000000000000" pitchFamily="2" charset="0"/>
                      <a:ea typeface="FZZhengHeiS-DB-GB" panose="02000000000000000000" pitchFamily="2" charset="0"/>
                    </a:defRPr>
                  </a:lvl1pPr>
                </a:lstStyle>
                <a:p>
                  <a:pPr algn="l"/>
                  <a:r>
                    <a:rPr lang="zh-CN" altLang="en-US" sz="1350" dirty="0">
                      <a:solidFill>
                        <a:srgbClr val="1C4885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李湘</a:t>
                  </a:r>
                  <a:endParaRPr lang="zh-CN" altLang="en-US" sz="1350" dirty="0">
                    <a:solidFill>
                      <a:srgbClr val="1C4885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9" name="矩形 28"/>
              <p:cNvSpPr/>
              <p:nvPr/>
            </p:nvSpPr>
            <p:spPr>
              <a:xfrm>
                <a:off x="5284" y="3748"/>
                <a:ext cx="1121" cy="237"/>
              </a:xfrm>
              <a:prstGeom prst="rect">
                <a:avLst/>
              </a:prstGeom>
              <a:solidFill>
                <a:srgbClr val="1C48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483" y="3748"/>
                <a:ext cx="1121" cy="237"/>
              </a:xfrm>
              <a:prstGeom prst="rect">
                <a:avLst/>
              </a:prstGeom>
              <a:solidFill>
                <a:srgbClr val="1C48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760" y="4601"/>
                <a:ext cx="1728" cy="1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/>
                  <a:t>游戏界面</a:t>
                </a:r>
                <a:endParaRPr lang="zh-CN" altLang="en-US"/>
              </a:p>
              <a:p>
                <a:r>
                  <a:rPr lang="zh-CN" altLang="en-US"/>
                  <a:t>游戏菜单</a:t>
                </a:r>
                <a:endParaRPr lang="zh-CN" altLang="en-US"/>
              </a:p>
              <a:p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9493" y="4544"/>
                <a:ext cx="2808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文件，音乐模块</a:t>
                </a:r>
                <a:endParaRPr lang="zh-CN" altLang="en-US"/>
              </a:p>
              <a:p>
                <a:r>
                  <a:rPr lang="zh-CN" altLang="en-US"/>
                  <a:t>开始界面绘制</a:t>
                </a:r>
                <a:endParaRPr lang="zh-CN" altLang="en-US"/>
              </a:p>
              <a:p>
                <a:r>
                  <a:rPr lang="en-US" altLang="zh-CN"/>
                  <a:t>ppt</a:t>
                </a:r>
                <a:r>
                  <a:rPr lang="zh-CN" altLang="en-US"/>
                  <a:t>展示</a:t>
                </a: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327" y="4581"/>
                <a:ext cx="3017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查找相关资料辅助开发</a:t>
                </a:r>
                <a:endParaRPr lang="zh-CN" altLang="en-US"/>
              </a:p>
              <a:p>
                <a:r>
                  <a:rPr lang="zh-CN" altLang="en-US"/>
                  <a:t>文档撰写</a:t>
                </a:r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Start-Up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07773" y="13650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项目进度安排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Untitled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1774190"/>
            <a:ext cx="8398510" cy="461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-500089" y="1899260"/>
            <a:ext cx="315216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Github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075" y="1549400"/>
            <a:ext cx="6167120" cy="484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2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205339" y="3584977"/>
            <a:ext cx="662231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Data Structure</a:t>
            </a:r>
            <a:endParaRPr lang="en-US" altLang="zh-CN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5339" y="2669762"/>
            <a:ext cx="4042484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数据结构介绍</a:t>
            </a:r>
            <a:endParaRPr lang="zh-CN" altLang="en-US" sz="3300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1022</Words>
  <Application>WPS 演示</Application>
  <PresentationFormat>全屏显示(4:3)</PresentationFormat>
  <Paragraphs>235</Paragraphs>
  <Slides>23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51" baseType="lpstr">
      <vt:lpstr>Arial</vt:lpstr>
      <vt:lpstr>方正书宋_GBK</vt:lpstr>
      <vt:lpstr>Wingdings</vt:lpstr>
      <vt:lpstr>微软雅黑</vt:lpstr>
      <vt:lpstr>汉仪旗黑</vt:lpstr>
      <vt:lpstr>Times New Roman</vt:lpstr>
      <vt:lpstr>思源黑体 CN ExtraLight</vt:lpstr>
      <vt:lpstr>冬青黑体简体中文</vt:lpstr>
      <vt:lpstr>思源黑体 CN Light</vt:lpstr>
      <vt:lpstr>思源宋体 CN Heavy</vt:lpstr>
      <vt:lpstr>FuturaBookC</vt:lpstr>
      <vt:lpstr>Thonburi</vt:lpstr>
      <vt:lpstr>锐字逼格青春粗黑体简2.0</vt:lpstr>
      <vt:lpstr>FZZhengHeiS-DB-GB</vt:lpstr>
      <vt:lpstr>苹方-简</vt:lpstr>
      <vt:lpstr>Hiragino Sans GB W3</vt:lpstr>
      <vt:lpstr>等线</vt:lpstr>
      <vt:lpstr>汉仪中等线KW</vt:lpstr>
      <vt:lpstr>Calibri</vt:lpstr>
      <vt:lpstr>Helvetica Neue</vt:lpstr>
      <vt:lpstr>宋体</vt:lpstr>
      <vt:lpstr>Arial Unicode MS</vt:lpstr>
      <vt:lpstr>等线 Light</vt:lpstr>
      <vt:lpstr>Calibri Light</vt:lpstr>
      <vt:lpstr>宋体-简</vt:lpstr>
      <vt:lpstr>华文宋体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zhuangyifei</cp:lastModifiedBy>
  <cp:revision>186</cp:revision>
  <dcterms:created xsi:type="dcterms:W3CDTF">2021-06-22T23:29:16Z</dcterms:created>
  <dcterms:modified xsi:type="dcterms:W3CDTF">2021-06-22T23:29:16Z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2052-3.6.2.5883</vt:lpwstr>
  </property>
</Properties>
</file>